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9" r:id="rId2"/>
    <p:sldId id="972" r:id="rId3"/>
    <p:sldId id="1015" r:id="rId4"/>
    <p:sldId id="1016" r:id="rId5"/>
    <p:sldId id="1017" r:id="rId6"/>
    <p:sldId id="1018" r:id="rId7"/>
    <p:sldId id="1020" r:id="rId8"/>
    <p:sldId id="1019" r:id="rId9"/>
    <p:sldId id="1021" r:id="rId10"/>
    <p:sldId id="1022" r:id="rId11"/>
    <p:sldId id="1023" r:id="rId12"/>
    <p:sldId id="1024" r:id="rId13"/>
    <p:sldId id="1025" r:id="rId14"/>
    <p:sldId id="1026" r:id="rId15"/>
    <p:sldId id="1027" r:id="rId16"/>
    <p:sldId id="1028" r:id="rId17"/>
    <p:sldId id="1029" r:id="rId18"/>
    <p:sldId id="1030" r:id="rId19"/>
    <p:sldId id="1031" r:id="rId20"/>
    <p:sldId id="1032" r:id="rId21"/>
    <p:sldId id="1033" r:id="rId22"/>
    <p:sldId id="1034" r:id="rId23"/>
    <p:sldId id="1036" r:id="rId24"/>
    <p:sldId id="1035" r:id="rId25"/>
    <p:sldId id="1037" r:id="rId26"/>
    <p:sldId id="1038" r:id="rId27"/>
    <p:sldId id="1039" r:id="rId28"/>
    <p:sldId id="1040" r:id="rId29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972"/>
            <p14:sldId id="1015"/>
            <p14:sldId id="1016"/>
            <p14:sldId id="1017"/>
            <p14:sldId id="1018"/>
            <p14:sldId id="1020"/>
            <p14:sldId id="1019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6"/>
            <p14:sldId id="1035"/>
            <p14:sldId id="1037"/>
            <p14:sldId id="1038"/>
            <p14:sldId id="1039"/>
            <p14:sldId id="10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8" autoAdjust="0"/>
    <p:restoredTop sz="94972" autoAdjust="0"/>
  </p:normalViewPr>
  <p:slideViewPr>
    <p:cSldViewPr snapToGrid="0">
      <p:cViewPr varScale="1">
        <p:scale>
          <a:sx n="116" d="100"/>
          <a:sy n="116" d="100"/>
        </p:scale>
        <p:origin x="192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20.03.25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289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0965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004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897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646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03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284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8930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6805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939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51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7956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528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9012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72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5297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5550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683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6652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5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94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2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750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2468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74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022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031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/tree/spring2025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16: Partial Differential Equations Part II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March 20,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1402D0-2E7B-F0A2-0E5D-5EFCBFF23E69}"/>
              </a:ext>
            </a:extLst>
          </p:cNvPr>
          <p:cNvSpPr txBox="1"/>
          <p:nvPr/>
        </p:nvSpPr>
        <p:spPr>
          <a:xfrm>
            <a:off x="2150363" y="3108574"/>
            <a:ext cx="91557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DejaVu Sans"/>
              </a:rPr>
              <a:t>Initial value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Heat equation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Wave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00903-81C7-3F30-9345-C6F873CBF23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9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35620-FDA2-B9F0-A6E9-02DBF585776C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space step to compensate for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22F2B-593D-6A05-F3CD-EEBCD743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84" y="1165086"/>
            <a:ext cx="3378632" cy="1016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CEBAA-3136-B1F0-6D9F-C6E116A8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52" y="2493700"/>
            <a:ext cx="4387295" cy="3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backward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50379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4299C-9F4E-CDC2-42A7-B17B8152D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037" y="2178145"/>
            <a:ext cx="2599925" cy="468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546EF-4AA4-F2E3-02FB-2C863713C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82" y="3161462"/>
            <a:ext cx="3853835" cy="448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A8CDE-A6EF-A2CC-70DB-BF983A8A5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259" y="3964403"/>
            <a:ext cx="4741479" cy="342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374093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Tridiagonal system of linear equations at each step</a:t>
            </a:r>
            <a:endParaRPr lang="en-US" sz="2000" baseline="-25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145F4-45BD-4A00-BEE6-23BA3B217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98" y="4914189"/>
            <a:ext cx="5080000" cy="330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538437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16604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959" y="1165086"/>
            <a:ext cx="1078082" cy="539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062BA-CDFD-8090-16CA-48230592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95" y="2157003"/>
            <a:ext cx="4657735" cy="3500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D0AE6-FC97-7752-E1A9-5C386E53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50" y="2425553"/>
            <a:ext cx="5135055" cy="2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Implicit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CD33C-029D-8090-5DDE-651A66B8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43" y="1378931"/>
            <a:ext cx="5359971" cy="46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161121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“Average” between forward and backward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2700291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Essentially a trapezoidal rule for the time integration (more accurate than forward/backward differences)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3771335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546EF-4AA4-F2E3-02FB-2C863713C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082" y="3429000"/>
            <a:ext cx="3853835" cy="4488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F10890-947E-3022-D532-CBE277AF7F1D}"/>
              </a:ext>
            </a:extLst>
          </p:cNvPr>
          <p:cNvSpPr/>
          <p:nvPr/>
        </p:nvSpPr>
        <p:spPr>
          <a:xfrm>
            <a:off x="767980" y="470129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Tridiagonal system of linear equations at each step</a:t>
            </a:r>
            <a:endParaRPr lang="en-US" sz="2000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DD8B37-B0D3-38D9-BAFB-8338767A9410}"/>
              </a:ext>
            </a:extLst>
          </p:cNvPr>
          <p:cNvSpPr/>
          <p:nvPr/>
        </p:nvSpPr>
        <p:spPr>
          <a:xfrm>
            <a:off x="767980" y="603136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Neumann stability analysis: method is stable for any r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16816-A596-BB6E-FCD6-BD30D2F36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311" y="2021391"/>
            <a:ext cx="3093378" cy="551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DD5CF-87AF-C700-0AC2-A5C24EFC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798" y="4241204"/>
            <a:ext cx="7772400" cy="425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93748-8B74-9A3A-B12F-62E48BA86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48" y="5330283"/>
            <a:ext cx="7353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Crank-Nicolson scheme: large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5B8A7-3F33-B41E-718C-FE11012E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11" y="1504823"/>
            <a:ext cx="5425178" cy="46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5ECA6-9B08-6145-3681-6AAB3CBE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4" y="1265370"/>
            <a:ext cx="9957271" cy="44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70FF5-9C84-C1F4-C98F-CAB8B6F0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18" y="1253508"/>
            <a:ext cx="8524563" cy="51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Heat equation in two dimensions: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F3E95-39DD-A8B8-F85E-7817B4C9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84" y="1385534"/>
            <a:ext cx="6805831" cy="48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21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B678B-66B2-EECD-A452-19E18971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7" y="1302893"/>
            <a:ext cx="11266112" cy="46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251691"/>
            <a:ext cx="7111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Many PDEs describe time evolution of fields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Initial value problem in PDEs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AA315-8DA7-57E7-479F-D67B62B1A867}"/>
              </a:ext>
            </a:extLst>
          </p:cNvPr>
          <p:cNvSpPr/>
          <p:nvPr/>
        </p:nvSpPr>
        <p:spPr>
          <a:xfrm>
            <a:off x="767980" y="1687792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For example </a:t>
            </a:r>
            <a:r>
              <a:rPr lang="en-US" sz="2000" i="1" dirty="0"/>
              <a:t>heat equation </a:t>
            </a:r>
            <a:r>
              <a:rPr lang="en-US" sz="2000" dirty="0"/>
              <a:t>describing the temperature profile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67CBD-500B-C7A1-B1F8-C7EDFF6E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38" y="2087902"/>
            <a:ext cx="1061924" cy="486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896106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equation describes the time evolution of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</a:t>
            </a:r>
            <a:r>
              <a:rPr lang="en-US" sz="2000" dirty="0"/>
              <a:t> given initial profile</a:t>
            </a:r>
            <a:endParaRPr lang="en-US" sz="20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565D-EDEC-9C47-7EB4-0E526466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830" y="3406749"/>
            <a:ext cx="1598340" cy="2585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and boundary conditions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F3D53-C2D2-772D-174D-C3783D78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15" y="4208582"/>
            <a:ext cx="1780170" cy="6078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5079010"/>
            <a:ext cx="8805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If boundary conditions are static, the solution will approach a stationary profile at large times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24796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5D360-1117-5646-CE6E-7EDA1D81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2" y="1165086"/>
            <a:ext cx="9757299" cy="46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2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5C479-5B48-446F-8B19-F237E237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9" y="1885944"/>
            <a:ext cx="5417265" cy="3485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12006-4917-08F3-2C97-ABC8C16D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36" y="2278030"/>
            <a:ext cx="5283747" cy="24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1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7C8B2-CC98-F937-B04B-D2E39260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40" y="1460628"/>
            <a:ext cx="4888205" cy="370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98644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09CB-666F-EF0A-4716-2F922034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1" y="2124924"/>
            <a:ext cx="4474554" cy="23725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F1C34C-7992-A6E7-F0FB-F8D74887B451}"/>
              </a:ext>
            </a:extLst>
          </p:cNvPr>
          <p:cNvSpPr/>
          <p:nvPr/>
        </p:nvSpPr>
        <p:spPr>
          <a:xfrm>
            <a:off x="798991" y="561449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scheme is unstable</a:t>
            </a:r>
            <a:endParaRPr lang="en-US" sz="2000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F1603-66B4-50A8-DBEF-2CCE5491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723722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3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other schemes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ACC45-36F7-6B58-75B0-F5C7B8D8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83" y="1296574"/>
            <a:ext cx="8235829" cy="1553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E8D26-DB7B-6154-3E4D-0A2DA897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68" y="3860644"/>
            <a:ext cx="8074657" cy="1553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39E8C-53ED-F688-362D-8625C9DBE794}"/>
              </a:ext>
            </a:extLst>
          </p:cNvPr>
          <p:cNvSpPr txBox="1"/>
          <p:nvPr/>
        </p:nvSpPr>
        <p:spPr>
          <a:xfrm>
            <a:off x="2192784" y="3222594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but has exponential decay (waves don’t propagate forever)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13D31-025B-F4D5-7635-EEBE01F2D343}"/>
              </a:ext>
            </a:extLst>
          </p:cNvPr>
          <p:cNvSpPr txBox="1"/>
          <p:nvPr/>
        </p:nvSpPr>
        <p:spPr>
          <a:xfrm>
            <a:off x="2192783" y="573402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Stable, no growth or decay</a:t>
            </a:r>
          </a:p>
        </p:txBody>
      </p:sp>
    </p:spTree>
    <p:extLst>
      <p:ext uri="{BB962C8B-B14F-4D97-AF65-F5344CB8AC3E}">
        <p14:creationId xmlns:p14="http://schemas.microsoft.com/office/powerpoint/2010/main" val="2216623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 with Crank-Nicolson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D610F-8502-0119-3584-8DA59D2E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28" y="1479999"/>
            <a:ext cx="6420343" cy="49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61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Comparison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9C009-B9D3-4058-EAD7-7E0DB6A3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66" y="1521903"/>
            <a:ext cx="5711868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7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Wave equation: Pulses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7CD823-557E-7B82-9C7C-96F16601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12" y="1619558"/>
            <a:ext cx="4445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B5171-7BB8-0470-27EC-C3EB62C5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30" y="1619558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First, one discretizes the spatial coordinate into a grid with N+1 points, i.e.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504459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spatial 2nd derivative is approximate with central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704310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How to discretize time derivative?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80" y="418670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Three common options:</a:t>
            </a:r>
            <a:endParaRPr lang="en-US" sz="2000" baseline="-25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CBEEBC-285C-0DF1-CAFF-FEE22A61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82" y="2111805"/>
            <a:ext cx="2801435" cy="260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92B432-9456-B588-0812-E10D36A2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37" y="1091620"/>
            <a:ext cx="1061924" cy="486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BF7A9D-91BF-67F8-FB08-977B90C2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03" y="3036624"/>
            <a:ext cx="3390394" cy="509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FD2303-89BD-C099-A387-15E43D427E49}"/>
              </a:ext>
            </a:extLst>
          </p:cNvPr>
          <p:cNvSpPr txBox="1"/>
          <p:nvPr/>
        </p:nvSpPr>
        <p:spPr>
          <a:xfrm>
            <a:off x="767980" y="4669104"/>
            <a:ext cx="2728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FTCS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Implicit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Crank-Nicolson method</a:t>
            </a:r>
          </a:p>
        </p:txBody>
      </p:sp>
    </p:spTree>
    <p:extLst>
      <p:ext uri="{BB962C8B-B14F-4D97-AF65-F5344CB8AC3E}">
        <p14:creationId xmlns:p14="http://schemas.microsoft.com/office/powerpoint/2010/main" val="358076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EAA014-8B46-47C7-B723-4D6ACEB4F8A0}"/>
              </a:ext>
            </a:extLst>
          </p:cNvPr>
          <p:cNvSpPr/>
          <p:nvPr/>
        </p:nvSpPr>
        <p:spPr>
          <a:xfrm>
            <a:off x="767980" y="1604260"/>
            <a:ext cx="863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FTCS (Forward Time Centered Space) scheme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Finite difference approach to heat equation: FTCS scheme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3BE5A4-1260-AF32-A856-74CD86040B32}"/>
              </a:ext>
            </a:extLst>
          </p:cNvPr>
          <p:cNvSpPr/>
          <p:nvPr/>
        </p:nvSpPr>
        <p:spPr>
          <a:xfrm>
            <a:off x="767980" y="2120387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Time derivative approximated by forward difference</a:t>
            </a:r>
            <a:endParaRPr lang="en-US" sz="20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73DF-FE7D-425A-28A9-BF6BBF3DFEFE}"/>
              </a:ext>
            </a:extLst>
          </p:cNvPr>
          <p:cNvSpPr/>
          <p:nvPr/>
        </p:nvSpPr>
        <p:spPr>
          <a:xfrm>
            <a:off x="767980" y="3100401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This gives the following discretized PDE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DC17-18D8-FD14-DF6D-C7204B1B97CF}"/>
              </a:ext>
            </a:extLst>
          </p:cNvPr>
          <p:cNvSpPr/>
          <p:nvPr/>
        </p:nvSpPr>
        <p:spPr>
          <a:xfrm>
            <a:off x="767979" y="4080415"/>
            <a:ext cx="947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The method is explicit: to evaluate </a:t>
            </a:r>
            <a:r>
              <a:rPr lang="en-US" sz="2000" i="1" dirty="0"/>
              <a:t>u(</a:t>
            </a:r>
            <a:r>
              <a:rPr lang="en-US" sz="2000" i="1" dirty="0" err="1"/>
              <a:t>t+h,x</a:t>
            </a:r>
            <a:r>
              <a:rPr lang="en-US" sz="2000" i="1" dirty="0"/>
              <a:t>)</a:t>
            </a:r>
            <a:r>
              <a:rPr lang="en-US" sz="2000" dirty="0"/>
              <a:t> one only needs </a:t>
            </a:r>
            <a:r>
              <a:rPr lang="en-US" sz="2000" i="1" dirty="0"/>
              <a:t>u(</a:t>
            </a:r>
            <a:r>
              <a:rPr lang="en-US" sz="2000" i="1" dirty="0" err="1"/>
              <a:t>t,x</a:t>
            </a:r>
            <a:r>
              <a:rPr lang="en-US" sz="2000" i="1" dirty="0"/>
              <a:t>) </a:t>
            </a:r>
            <a:r>
              <a:rPr lang="en-US" sz="2000" dirty="0"/>
              <a:t>at the present time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8C56-F067-B037-2850-7C9F32FC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70" y="2636514"/>
            <a:ext cx="2226659" cy="463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84C66-AC15-61E1-647F-09FA124F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70" y="3571240"/>
            <a:ext cx="4023260" cy="430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2708A-CD16-0FC6-0AA8-CB95C1840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49" y="4981968"/>
            <a:ext cx="5092700" cy="342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DE83B8-8759-AECC-77DF-C4696A1EB7FA}"/>
              </a:ext>
            </a:extLst>
          </p:cNvPr>
          <p:cNvSpPr/>
          <p:nvPr/>
        </p:nvSpPr>
        <p:spPr>
          <a:xfrm>
            <a:off x="767980" y="4581858"/>
            <a:ext cx="8805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buClr>
                <a:srgbClr val="0808FF"/>
              </a:buClr>
            </a:pPr>
            <a:r>
              <a:rPr lang="en-US" sz="2000" dirty="0"/>
              <a:t>Discretized form</a:t>
            </a:r>
            <a:endParaRPr lang="en-US" sz="2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178C7-3390-6ABC-F36A-BCFE14B83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99" y="5511968"/>
            <a:ext cx="1117600" cy="67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9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FTCS scheme for heat equation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73EF9-9629-5C6B-0C21-ABF26633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2" y="1072045"/>
            <a:ext cx="936876" cy="46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0D3F9-AFCC-52BB-6246-600277AF2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0" y="1849342"/>
            <a:ext cx="5265525" cy="3159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F20AE2-87A4-2787-6C8E-CD686C884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917" y="2157003"/>
            <a:ext cx="5213681" cy="2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2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Example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0082B-291B-B1C7-B5D1-AE2758B5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55" y="2967838"/>
            <a:ext cx="4498722" cy="389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6A53D-5CC9-1AFA-00F3-7A6DF8E3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51" y="2967838"/>
            <a:ext cx="2914650" cy="231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0E6DD-E65B-0C8E-7619-7538EB86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51" y="5665140"/>
            <a:ext cx="2979281" cy="8613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8D547-EE67-89D0-69EB-2A862F4A4C79}"/>
                  </a:ext>
                </a:extLst>
              </p:cNvPr>
              <p:cNvSpPr txBox="1"/>
              <p:nvPr/>
            </p:nvSpPr>
            <p:spPr>
              <a:xfrm>
                <a:off x="1012551" y="1109796"/>
                <a:ext cx="108089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Let us consider Example 9.3 from M. Newman, </a:t>
                </a:r>
                <a:r>
                  <a:rPr lang="en-US" sz="1600" i="1" dirty="0"/>
                  <a:t>Computational Physics</a:t>
                </a:r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have a 1 cm long steel container, initially at a temperature 20° C. It is placed in a bath of cold water at 0° C and filled on top with hot water at 50° C. Our goal is to calculate the temperature profile as a function of time. The thermal diffusivity constant for stainless steel is D = 4.25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600" dirty="0"/>
                  <a:t> 10</a:t>
                </a:r>
                <a:r>
                  <a:rPr lang="en-US" sz="1600" baseline="30000" dirty="0"/>
                  <a:t>-6</a:t>
                </a:r>
                <a:r>
                  <a:rPr lang="en-US" sz="1600" dirty="0"/>
                  <a:t> m² s⁻¹.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will calculate the profile at times t = 0.01 s, 0.1 s, 0.4 s, 1 s, and 10 s.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8D547-EE67-89D0-69EB-2A862F4A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1" y="1109796"/>
                <a:ext cx="10808907" cy="1815882"/>
              </a:xfrm>
              <a:prstGeom prst="rect">
                <a:avLst/>
              </a:prstGeom>
              <a:blipFill>
                <a:blip r:embed="rId6"/>
                <a:stretch>
                  <a:fillRect l="-235" t="-138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Animation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60B636E-D2B7-BA80-9EBE-2ED785D3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44" y="2913305"/>
            <a:ext cx="5213912" cy="37242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E923E-5C97-6DBB-AD8F-1260D3435FEE}"/>
                  </a:ext>
                </a:extLst>
              </p:cNvPr>
              <p:cNvSpPr txBox="1"/>
              <p:nvPr/>
            </p:nvSpPr>
            <p:spPr>
              <a:xfrm>
                <a:off x="1012551" y="1092365"/>
                <a:ext cx="108089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Let us consider Example 9.3 from M. Newman, </a:t>
                </a:r>
                <a:r>
                  <a:rPr lang="en-US" sz="1600" i="1" dirty="0"/>
                  <a:t>Computational Physics</a:t>
                </a:r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have a 1 cm long steel container, initially at a temperature 20° C. It is placed in a bath of cold water at 0° C and filled on top with hot water at 50° C. Our goal is to calculate the temperature profile as a function of time. The thermal diffusivity constant for stainless steel is D = 4.25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600" dirty="0"/>
                  <a:t> 10</a:t>
                </a:r>
                <a:r>
                  <a:rPr lang="en-US" sz="1600" baseline="30000" dirty="0"/>
                  <a:t>-6</a:t>
                </a:r>
                <a:r>
                  <a:rPr lang="en-US" sz="1600" dirty="0"/>
                  <a:t> m² s⁻¹.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will calculate the profile at times t = 0.01 s, 0.1 s, 0.4 s, 1 s, and 10 s.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5E923E-5C97-6DBB-AD8F-1260D343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1" y="1092365"/>
                <a:ext cx="10808907" cy="1815882"/>
              </a:xfrm>
              <a:prstGeom prst="rect">
                <a:avLst/>
              </a:prstGeom>
              <a:blipFill>
                <a:blip r:embed="rId4"/>
                <a:stretch>
                  <a:fillRect l="-235" t="-694" b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4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Try a larger time step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F6472-283B-F99B-10DD-8CB06622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3" y="1262107"/>
            <a:ext cx="5553553" cy="4768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D30662-A2E2-216C-C05D-462E4D66FBC8}"/>
              </a:ext>
            </a:extLst>
          </p:cNvPr>
          <p:cNvSpPr txBox="1"/>
          <p:nvPr/>
        </p:nvSpPr>
        <p:spPr>
          <a:xfrm>
            <a:off x="370541" y="6268195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unstable if r &gt; 0.5</a:t>
            </a:r>
          </a:p>
        </p:txBody>
      </p:sp>
    </p:spTree>
    <p:extLst>
      <p:ext uri="{BB962C8B-B14F-4D97-AF65-F5344CB8AC3E}">
        <p14:creationId xmlns:p14="http://schemas.microsoft.com/office/powerpoint/2010/main" val="78607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Stability analysis: Neumann method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/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Fourier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30662-A2E2-216C-C05D-462E4D66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226856"/>
                <a:ext cx="4750275" cy="382797"/>
              </a:xfrm>
              <a:prstGeom prst="rect">
                <a:avLst/>
              </a:prstGeom>
              <a:blipFill>
                <a:blip r:embed="rId3"/>
                <a:stretch>
                  <a:fillRect l="-1067" t="-103226" b="-1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/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Analyze the following solutions: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9735E-2217-B033-8160-088EDCF6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6" y="1751490"/>
                <a:ext cx="5107552" cy="378245"/>
              </a:xfrm>
              <a:prstGeom prst="rect">
                <a:avLst/>
              </a:prstGeom>
              <a:blipFill>
                <a:blip r:embed="rId4"/>
                <a:stretch>
                  <a:fillRect l="-993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AF5990-1394-C7FA-34C2-1AD6FF327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488" y="2716139"/>
            <a:ext cx="4023260" cy="43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BB0BF-6BB1-8DA3-5F9E-5129908BF65D}"/>
              </a:ext>
            </a:extLst>
          </p:cNvPr>
          <p:cNvSpPr txBox="1"/>
          <p:nvPr/>
        </p:nvSpPr>
        <p:spPr>
          <a:xfrm>
            <a:off x="548566" y="233789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Plugging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1CB86-E7DC-0215-1CBA-62170F21CA31}"/>
              </a:ext>
            </a:extLst>
          </p:cNvPr>
          <p:cNvSpPr txBox="1"/>
          <p:nvPr/>
        </p:nvSpPr>
        <p:spPr>
          <a:xfrm>
            <a:off x="548566" y="324433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gets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854DDA-A8DA-E2AB-5C87-0C4F259BB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6933" y="3680788"/>
            <a:ext cx="3298369" cy="218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A1311-D06B-BA6F-33AE-D33156424164}"/>
              </a:ext>
            </a:extLst>
          </p:cNvPr>
          <p:cNvSpPr txBox="1"/>
          <p:nvPr/>
        </p:nvSpPr>
        <p:spPr>
          <a:xfrm>
            <a:off x="572451" y="396610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579213-2EF5-AD81-B5B7-3819ECA1D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0568" y="4507406"/>
            <a:ext cx="4991100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DB6964-6147-EC64-7222-7FF03D6AE9A8}"/>
              </a:ext>
            </a:extLst>
          </p:cNvPr>
          <p:cNvSpPr txBox="1"/>
          <p:nvPr/>
        </p:nvSpPr>
        <p:spPr>
          <a:xfrm>
            <a:off x="548566" y="488201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method is stable if r&lt;1/2</a:t>
            </a:r>
          </a:p>
        </p:txBody>
      </p:sp>
    </p:spTree>
    <p:extLst>
      <p:ext uri="{BB962C8B-B14F-4D97-AF65-F5344CB8AC3E}">
        <p14:creationId xmlns:p14="http://schemas.microsoft.com/office/powerpoint/2010/main" val="322474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Words>735</Words>
  <Application>Microsoft Macintosh PowerPoint</Application>
  <PresentationFormat>Widescreen</PresentationFormat>
  <Paragraphs>112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Initial value problem in PDEs</vt:lpstr>
      <vt:lpstr>Finite difference approach to heat equation</vt:lpstr>
      <vt:lpstr>Finite difference approach to heat equation: FTCS scheme</vt:lpstr>
      <vt:lpstr>FTCS scheme for heat equation</vt:lpstr>
      <vt:lpstr>Example</vt:lpstr>
      <vt:lpstr>Animation</vt:lpstr>
      <vt:lpstr>Try a larger time step</vt:lpstr>
      <vt:lpstr>Stability analysis: Neumann method</vt:lpstr>
      <vt:lpstr>Try a larger space step to compensate for large time step</vt:lpstr>
      <vt:lpstr>Implicit scheme</vt:lpstr>
      <vt:lpstr>Implicit scheme for heat equation</vt:lpstr>
      <vt:lpstr>Implicit scheme: large time step</vt:lpstr>
      <vt:lpstr>Crank-Nicolson scheme</vt:lpstr>
      <vt:lpstr>Crank-Nicolson scheme: large time step</vt:lpstr>
      <vt:lpstr>Heat equation in two dimensions</vt:lpstr>
      <vt:lpstr>Heat equation in two dimensions: FTCS scheme</vt:lpstr>
      <vt:lpstr>Heat equation in two dimensions: FTCS scheme</vt:lpstr>
      <vt:lpstr>Wave equation</vt:lpstr>
      <vt:lpstr>Finite difference approach</vt:lpstr>
      <vt:lpstr>Wave equation</vt:lpstr>
      <vt:lpstr>Wave equation</vt:lpstr>
      <vt:lpstr>Wave equation</vt:lpstr>
      <vt:lpstr>Wave equation: other schemes</vt:lpstr>
      <vt:lpstr>Wave equation with Crank-Nicolson scheme</vt:lpstr>
      <vt:lpstr>Wave equation: Comparison</vt:lpstr>
      <vt:lpstr>Wave equation: Pulses</vt:lpstr>
      <vt:lpstr>Wave equation: Pulses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1221</cp:revision>
  <cp:lastPrinted>2018-05-12T22:28:36Z</cp:lastPrinted>
  <dcterms:created xsi:type="dcterms:W3CDTF">2018-05-07T16:28:28Z</dcterms:created>
  <dcterms:modified xsi:type="dcterms:W3CDTF">2025-03-20T14:00:52Z</dcterms:modified>
</cp:coreProperties>
</file>